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2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3" r:id="rId19"/>
    <p:sldId id="275" r:id="rId20"/>
    <p:sldId id="26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3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2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3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8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9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1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5365CA2-2EB1-4D16-876E-671BDC5AD87E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5209936-1723-4106-B91C-C20139CDF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3AC5-50A6-49FA-B11B-9C46F21A4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1005204"/>
            <a:ext cx="10782300" cy="1562947"/>
          </a:xfrm>
        </p:spPr>
        <p:txBody>
          <a:bodyPr/>
          <a:lstStyle/>
          <a:p>
            <a:r>
              <a:rPr lang="en-US" dirty="0"/>
              <a:t>Calypso X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E9633-5A56-4C98-8B15-3C50F2136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2755266"/>
            <a:ext cx="9228201" cy="1645920"/>
          </a:xfrm>
        </p:spPr>
        <p:txBody>
          <a:bodyPr/>
          <a:lstStyle/>
          <a:p>
            <a:r>
              <a:rPr lang="en-US" dirty="0"/>
              <a:t>-Trying to display data that shows IOPS and Quality of Service</a:t>
            </a:r>
          </a:p>
        </p:txBody>
      </p:sp>
      <p:pic>
        <p:nvPicPr>
          <p:cNvPr id="1026" name="Picture 2" descr="Image result for gamer clip art">
            <a:extLst>
              <a:ext uri="{FF2B5EF4-FFF2-40B4-BE49-F238E27FC236}">
                <a16:creationId xmlns:a16="http://schemas.microsoft.com/office/drawing/2014/main" id="{93A2D706-EE74-4305-8B1D-73603B02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30" y="4401186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8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F4D5-C2AA-4C71-8870-307F921F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(detailed)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D689F-27BF-4E93-AA7C-0F86E37A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081" y="2011680"/>
            <a:ext cx="2148840" cy="3766185"/>
          </a:xfrm>
        </p:spPr>
        <p:txBody>
          <a:bodyPr/>
          <a:lstStyle/>
          <a:p>
            <a:r>
              <a:rPr lang="en-US" dirty="0"/>
              <a:t>Finds FTL events that links the FFLBA to the original command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5F712-EE0B-4360-A26E-6F30CF01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011679"/>
            <a:ext cx="8990950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1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FD02-2012-4F99-B99C-AD1E1A5F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(detailed)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47499-C897-42E1-A088-D0ED1625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565" y="2011680"/>
            <a:ext cx="2376816" cy="3766185"/>
          </a:xfrm>
        </p:spPr>
        <p:txBody>
          <a:bodyPr/>
          <a:lstStyle/>
          <a:p>
            <a:r>
              <a:rPr lang="en-US" dirty="0"/>
              <a:t>Finding all PS events with VBA’s that link to the original command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C971F-82DD-453A-9407-4CB52B91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2" y="2011680"/>
            <a:ext cx="8115369" cy="3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3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1D8F-C896-4EED-8354-4138968B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Scripts: IOPS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76C92-4970-4C9C-96B4-3E3F299D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19" y="2034540"/>
            <a:ext cx="3872806" cy="253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13064-52B5-4A46-A4C8-D2FDBA48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81" y="1714500"/>
            <a:ext cx="4048709" cy="2644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250B1-4F33-48E2-B096-A9381E28B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71" y="4301792"/>
            <a:ext cx="4429960" cy="2556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24866-0774-45AF-9A26-A79606607CC3}"/>
              </a:ext>
            </a:extLst>
          </p:cNvPr>
          <p:cNvSpPr txBox="1"/>
          <p:nvPr/>
        </p:nvSpPr>
        <p:spPr>
          <a:xfrm>
            <a:off x="8806133" y="5779846"/>
            <a:ext cx="1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Xbox 30 secs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56346-0878-4E86-800D-52F68C84EAFD}"/>
              </a:ext>
            </a:extLst>
          </p:cNvPr>
          <p:cNvSpPr txBox="1"/>
          <p:nvPr/>
        </p:nvSpPr>
        <p:spPr>
          <a:xfrm>
            <a:off x="4712425" y="2291024"/>
            <a:ext cx="160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1 – CVF FVT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37F2B-49BA-4F40-A701-B177694B01E7}"/>
              </a:ext>
            </a:extLst>
          </p:cNvPr>
          <p:cNvSpPr txBox="1"/>
          <p:nvPr/>
        </p:nvSpPr>
        <p:spPr>
          <a:xfrm>
            <a:off x="10360972" y="2291024"/>
            <a:ext cx="160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2 – CVF FVT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63BB67-D950-4C8C-B71D-7407451DE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02" y="4009170"/>
            <a:ext cx="4512093" cy="262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7413F-915D-452C-977B-E0DC45C7C4F9}"/>
              </a:ext>
            </a:extLst>
          </p:cNvPr>
          <p:cNvSpPr txBox="1"/>
          <p:nvPr/>
        </p:nvSpPr>
        <p:spPr>
          <a:xfrm>
            <a:off x="4244022" y="4611746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9027CA-5AF9-4573-892A-C247701B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56" y="1452484"/>
            <a:ext cx="5760720" cy="2968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20B3D-ADDA-42A6-AC90-3C0C33DD3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"/>
          <a:stretch/>
        </p:blipFill>
        <p:spPr>
          <a:xfrm>
            <a:off x="367356" y="1527350"/>
            <a:ext cx="5012946" cy="2893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A9E7B-8FAF-4C22-BF39-398C486D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Scripts: QOS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B4226-B449-4943-A0F4-A61E65BB591B}"/>
              </a:ext>
            </a:extLst>
          </p:cNvPr>
          <p:cNvSpPr txBox="1"/>
          <p:nvPr/>
        </p:nvSpPr>
        <p:spPr>
          <a:xfrm>
            <a:off x="2873829" y="2069960"/>
            <a:ext cx="150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762E6-960F-4D25-ACE6-CDBAEBE67934}"/>
              </a:ext>
            </a:extLst>
          </p:cNvPr>
          <p:cNvSpPr txBox="1"/>
          <p:nvPr/>
        </p:nvSpPr>
        <p:spPr>
          <a:xfrm>
            <a:off x="10007426" y="1517302"/>
            <a:ext cx="152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Xbox 30 secs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17795-DA13-49CA-9FF7-F038AB250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9" y="4184190"/>
            <a:ext cx="4181771" cy="267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E5873-CB35-4A65-BA21-5273F63C8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127" y="4049415"/>
            <a:ext cx="4469007" cy="2712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4861C-D849-419C-BA20-51B6B3A73BA0}"/>
              </a:ext>
            </a:extLst>
          </p:cNvPr>
          <p:cNvSpPr txBox="1"/>
          <p:nvPr/>
        </p:nvSpPr>
        <p:spPr>
          <a:xfrm>
            <a:off x="2594610" y="5212080"/>
            <a:ext cx="145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1 – CVF </a:t>
            </a:r>
          </a:p>
          <a:p>
            <a:r>
              <a:rPr lang="en-US" dirty="0"/>
              <a:t>FVT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88F79-17DD-43E2-BED6-4357DE046696}"/>
              </a:ext>
            </a:extLst>
          </p:cNvPr>
          <p:cNvSpPr txBox="1"/>
          <p:nvPr/>
        </p:nvSpPr>
        <p:spPr>
          <a:xfrm>
            <a:off x="6776381" y="4945114"/>
            <a:ext cx="145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2 – CVF </a:t>
            </a:r>
          </a:p>
          <a:p>
            <a:r>
              <a:rPr lang="en-US" dirty="0"/>
              <a:t>FVT</a:t>
            </a:r>
          </a:p>
        </p:txBody>
      </p:sp>
    </p:spTree>
    <p:extLst>
      <p:ext uri="{BB962C8B-B14F-4D97-AF65-F5344CB8AC3E}">
        <p14:creationId xmlns:p14="http://schemas.microsoft.com/office/powerpoint/2010/main" val="217757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5B95-F80C-49FF-96B3-5DFC3EF5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in regards to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21E4-7FDA-4094-A957-1910C79E4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Read Random or Read Sequential</a:t>
            </a:r>
          </a:p>
          <a:p>
            <a:r>
              <a:rPr lang="en-US" dirty="0"/>
              <a:t>2. What part of the test did I get the sample?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0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A63D-0064-457E-9B4A-D71C142B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Scripts: QOS (detailed)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AC6C-14BD-49A9-BCAD-6BC3820A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15" y="1791338"/>
            <a:ext cx="9589770" cy="49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7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DE6F-DC88-475E-AE2E-E97D85CF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34" y="469388"/>
            <a:ext cx="11983602" cy="1658198"/>
          </a:xfrm>
        </p:spPr>
        <p:txBody>
          <a:bodyPr/>
          <a:lstStyle/>
          <a:p>
            <a:r>
              <a:rPr lang="en-US" dirty="0"/>
              <a:t>Result of Scripts: QOS (detailed) continued…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4D6BF-AA79-434A-9532-E4FDD1DAB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10"/>
          <a:stretch/>
        </p:blipFill>
        <p:spPr>
          <a:xfrm>
            <a:off x="2368392" y="1787155"/>
            <a:ext cx="7455216" cy="49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7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5C09-6E04-4A45-AD88-BF7EDD4C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0" y="519630"/>
            <a:ext cx="12124944" cy="1658198"/>
          </a:xfrm>
        </p:spPr>
        <p:txBody>
          <a:bodyPr/>
          <a:lstStyle/>
          <a:p>
            <a:r>
              <a:rPr lang="en-US" dirty="0"/>
              <a:t>Result of Scripts: QOS (detailed) 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EDBA6-C770-47FB-80E4-DCE2FCD9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0" y="1977390"/>
            <a:ext cx="5013945" cy="245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5A364-374B-4819-A137-582F974D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0" y="1977390"/>
            <a:ext cx="5078345" cy="2456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CE262-EEAA-4E83-B5F6-B746D3F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0" y="4074426"/>
            <a:ext cx="5013945" cy="2492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A7F98-2115-4B32-9650-1C4646235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460" y="4220612"/>
            <a:ext cx="5078345" cy="23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2F2C-A752-4A5F-8C4F-08999718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5F35E7-2F37-4414-8E59-1DE80AA74B60}"/>
              </a:ext>
            </a:extLst>
          </p:cNvPr>
          <p:cNvCxnSpPr>
            <a:cxnSpLocks/>
          </p:cNvCxnSpPr>
          <p:nvPr/>
        </p:nvCxnSpPr>
        <p:spPr>
          <a:xfrm>
            <a:off x="6018962" y="1597688"/>
            <a:ext cx="0" cy="51548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75BE0C-B05E-4120-AE28-488FDA53FA2C}"/>
              </a:ext>
            </a:extLst>
          </p:cNvPr>
          <p:cNvSpPr/>
          <p:nvPr/>
        </p:nvSpPr>
        <p:spPr>
          <a:xfrm>
            <a:off x="3928905" y="1879042"/>
            <a:ext cx="4350917" cy="2786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255D25-E2E1-47AF-BCC7-DDF8888191DB}"/>
              </a:ext>
            </a:extLst>
          </p:cNvPr>
          <p:cNvSpPr/>
          <p:nvPr/>
        </p:nvSpPr>
        <p:spPr>
          <a:xfrm>
            <a:off x="3928905" y="2160396"/>
            <a:ext cx="4350917" cy="562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22347-46F5-482B-9FAF-CF1FD53849BC}"/>
              </a:ext>
            </a:extLst>
          </p:cNvPr>
          <p:cNvSpPr txBox="1"/>
          <p:nvPr/>
        </p:nvSpPr>
        <p:spPr>
          <a:xfrm>
            <a:off x="6320413" y="1426866"/>
            <a:ext cx="13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</a:t>
            </a:r>
            <a:r>
              <a:rPr lang="en-US" dirty="0"/>
              <a:t> rcvd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6C4B4-E153-4EC7-8BF9-C8A967C0796C}"/>
              </a:ext>
            </a:extLst>
          </p:cNvPr>
          <p:cNvSpPr txBox="1"/>
          <p:nvPr/>
        </p:nvSpPr>
        <p:spPr>
          <a:xfrm>
            <a:off x="5737611" y="1863872"/>
            <a:ext cx="13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8C072-7A41-4F53-AE89-617D1C546F1E}"/>
              </a:ext>
            </a:extLst>
          </p:cNvPr>
          <p:cNvSpPr txBox="1"/>
          <p:nvPr/>
        </p:nvSpPr>
        <p:spPr>
          <a:xfrm>
            <a:off x="5737611" y="2248374"/>
            <a:ext cx="13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F2B97-08ED-4D65-BF6F-E8F7A9EFB832}"/>
              </a:ext>
            </a:extLst>
          </p:cNvPr>
          <p:cNvSpPr/>
          <p:nvPr/>
        </p:nvSpPr>
        <p:spPr>
          <a:xfrm>
            <a:off x="3928905" y="2723103"/>
            <a:ext cx="572743" cy="482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6431C-9A58-4D0E-8C28-DD7170EBB1B0}"/>
              </a:ext>
            </a:extLst>
          </p:cNvPr>
          <p:cNvSpPr/>
          <p:nvPr/>
        </p:nvSpPr>
        <p:spPr>
          <a:xfrm>
            <a:off x="3928904" y="3205424"/>
            <a:ext cx="572743" cy="7936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E65C1F-4072-4A1D-896A-22A419E3AE0B}"/>
              </a:ext>
            </a:extLst>
          </p:cNvPr>
          <p:cNvSpPr/>
          <p:nvPr/>
        </p:nvSpPr>
        <p:spPr>
          <a:xfrm>
            <a:off x="3928904" y="4328175"/>
            <a:ext cx="572744" cy="5627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53451-38D1-4C1A-A809-5D29B55014D1}"/>
              </a:ext>
            </a:extLst>
          </p:cNvPr>
          <p:cNvSpPr/>
          <p:nvPr/>
        </p:nvSpPr>
        <p:spPr>
          <a:xfrm>
            <a:off x="4953846" y="3205425"/>
            <a:ext cx="572744" cy="562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CFF2E0-7FEF-4001-8F13-DCD17562F872}"/>
              </a:ext>
            </a:extLst>
          </p:cNvPr>
          <p:cNvSpPr/>
          <p:nvPr/>
        </p:nvSpPr>
        <p:spPr>
          <a:xfrm>
            <a:off x="4953846" y="3984247"/>
            <a:ext cx="572744" cy="6620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9FFD2E-CABA-4D6B-84C5-294DFCC75541}"/>
              </a:ext>
            </a:extLst>
          </p:cNvPr>
          <p:cNvSpPr/>
          <p:nvPr/>
        </p:nvSpPr>
        <p:spPr>
          <a:xfrm>
            <a:off x="4953846" y="4662436"/>
            <a:ext cx="572744" cy="4019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45336C-CEF2-44E7-A258-068D4BA354C1}"/>
              </a:ext>
            </a:extLst>
          </p:cNvPr>
          <p:cNvSpPr/>
          <p:nvPr/>
        </p:nvSpPr>
        <p:spPr>
          <a:xfrm>
            <a:off x="6420903" y="3765469"/>
            <a:ext cx="572744" cy="369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6D35C8-03A0-4977-985C-4DC28427AF70}"/>
              </a:ext>
            </a:extLst>
          </p:cNvPr>
          <p:cNvSpPr/>
          <p:nvPr/>
        </p:nvSpPr>
        <p:spPr>
          <a:xfrm>
            <a:off x="6420903" y="4661117"/>
            <a:ext cx="572744" cy="6745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B77168-66C9-452A-B0EE-CD57E1C412FF}"/>
              </a:ext>
            </a:extLst>
          </p:cNvPr>
          <p:cNvSpPr/>
          <p:nvPr/>
        </p:nvSpPr>
        <p:spPr>
          <a:xfrm>
            <a:off x="6420903" y="5335675"/>
            <a:ext cx="572744" cy="3108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C9B7E0-50C7-4B4B-A2F0-331554D81EA5}"/>
              </a:ext>
            </a:extLst>
          </p:cNvPr>
          <p:cNvSpPr/>
          <p:nvPr/>
        </p:nvSpPr>
        <p:spPr>
          <a:xfrm>
            <a:off x="7707078" y="4134898"/>
            <a:ext cx="572744" cy="929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C0EFB-AA5E-4555-8DC8-5743E75211A7}"/>
              </a:ext>
            </a:extLst>
          </p:cNvPr>
          <p:cNvSpPr/>
          <p:nvPr/>
        </p:nvSpPr>
        <p:spPr>
          <a:xfrm>
            <a:off x="7707078" y="5335674"/>
            <a:ext cx="572744" cy="31081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D1378-CE77-4E9C-B74A-5B3C4201D654}"/>
              </a:ext>
            </a:extLst>
          </p:cNvPr>
          <p:cNvSpPr/>
          <p:nvPr/>
        </p:nvSpPr>
        <p:spPr>
          <a:xfrm>
            <a:off x="7707078" y="5660538"/>
            <a:ext cx="572744" cy="34735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85D17B-29A0-4261-9A4E-CD37A8A7A71B}"/>
              </a:ext>
            </a:extLst>
          </p:cNvPr>
          <p:cNvSpPr/>
          <p:nvPr/>
        </p:nvSpPr>
        <p:spPr>
          <a:xfrm>
            <a:off x="3928904" y="6011110"/>
            <a:ext cx="4350918" cy="34735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B8F3E-049A-44B3-A570-C1CC686FD5C7}"/>
              </a:ext>
            </a:extLst>
          </p:cNvPr>
          <p:cNvSpPr txBox="1"/>
          <p:nvPr/>
        </p:nvSpPr>
        <p:spPr>
          <a:xfrm>
            <a:off x="6360579" y="6370813"/>
            <a:ext cx="171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Cmd</a:t>
            </a:r>
            <a:r>
              <a:rPr lang="en-US" dirty="0"/>
              <a:t> complete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475CA-E0A5-499C-9A11-42D8043AF199}"/>
              </a:ext>
            </a:extLst>
          </p:cNvPr>
          <p:cNvSpPr txBox="1"/>
          <p:nvPr/>
        </p:nvSpPr>
        <p:spPr>
          <a:xfrm>
            <a:off x="3970755" y="2784769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F9AC38-333E-4853-893E-56830C71EDB7}"/>
              </a:ext>
            </a:extLst>
          </p:cNvPr>
          <p:cNvSpPr txBox="1"/>
          <p:nvPr/>
        </p:nvSpPr>
        <p:spPr>
          <a:xfrm>
            <a:off x="7748936" y="4397549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35DCE4-6E39-4EAF-992C-8E1A59C724C4}"/>
              </a:ext>
            </a:extLst>
          </p:cNvPr>
          <p:cNvSpPr txBox="1"/>
          <p:nvPr/>
        </p:nvSpPr>
        <p:spPr>
          <a:xfrm>
            <a:off x="4985656" y="3290055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64353D-1D15-42DE-AA57-6AAC65F63B0B}"/>
              </a:ext>
            </a:extLst>
          </p:cNvPr>
          <p:cNvSpPr txBox="1"/>
          <p:nvPr/>
        </p:nvSpPr>
        <p:spPr>
          <a:xfrm>
            <a:off x="6447667" y="3780206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DCA12-E475-4734-8B70-2B1047F70615}"/>
              </a:ext>
            </a:extLst>
          </p:cNvPr>
          <p:cNvSpPr txBox="1"/>
          <p:nvPr/>
        </p:nvSpPr>
        <p:spPr>
          <a:xfrm>
            <a:off x="4002565" y="3353906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BC1F1F-CE6A-42F2-90B9-4A01DDD95B96}"/>
              </a:ext>
            </a:extLst>
          </p:cNvPr>
          <p:cNvSpPr txBox="1"/>
          <p:nvPr/>
        </p:nvSpPr>
        <p:spPr>
          <a:xfrm>
            <a:off x="4970346" y="4110257"/>
            <a:ext cx="46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526D0-98A3-485E-B584-E63A25A8D51C}"/>
              </a:ext>
            </a:extLst>
          </p:cNvPr>
          <p:cNvSpPr txBox="1"/>
          <p:nvPr/>
        </p:nvSpPr>
        <p:spPr>
          <a:xfrm>
            <a:off x="6495036" y="4746227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63DBCE-0ECE-49DD-B157-6862B6E37EB2}"/>
              </a:ext>
            </a:extLst>
          </p:cNvPr>
          <p:cNvSpPr txBox="1"/>
          <p:nvPr/>
        </p:nvSpPr>
        <p:spPr>
          <a:xfrm>
            <a:off x="7813398" y="5309232"/>
            <a:ext cx="53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6BCDA4-3CFD-4335-9EC9-743FC1489CF4}"/>
              </a:ext>
            </a:extLst>
          </p:cNvPr>
          <p:cNvSpPr txBox="1"/>
          <p:nvPr/>
        </p:nvSpPr>
        <p:spPr>
          <a:xfrm>
            <a:off x="3979106" y="4430087"/>
            <a:ext cx="55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1F7ED7-8798-41EB-A59B-C01BF5CAB401}"/>
              </a:ext>
            </a:extLst>
          </p:cNvPr>
          <p:cNvSpPr txBox="1"/>
          <p:nvPr/>
        </p:nvSpPr>
        <p:spPr>
          <a:xfrm>
            <a:off x="4970547" y="4734085"/>
            <a:ext cx="55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6B1B3C-A72F-4701-8674-04C4EF48A802}"/>
              </a:ext>
            </a:extLst>
          </p:cNvPr>
          <p:cNvSpPr txBox="1"/>
          <p:nvPr/>
        </p:nvSpPr>
        <p:spPr>
          <a:xfrm>
            <a:off x="6438438" y="5313547"/>
            <a:ext cx="55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F13938-EE97-4469-B9A6-5FA143332E4F}"/>
              </a:ext>
            </a:extLst>
          </p:cNvPr>
          <p:cNvSpPr txBox="1"/>
          <p:nvPr/>
        </p:nvSpPr>
        <p:spPr>
          <a:xfrm>
            <a:off x="7741314" y="5635605"/>
            <a:ext cx="55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2BB506-7425-486A-BFA2-D2BB41A59C4F}"/>
              </a:ext>
            </a:extLst>
          </p:cNvPr>
          <p:cNvSpPr txBox="1"/>
          <p:nvPr/>
        </p:nvSpPr>
        <p:spPr>
          <a:xfrm>
            <a:off x="5764370" y="6011110"/>
            <a:ext cx="55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B32625-1EBB-4C3E-9639-E8DC9777118E}"/>
              </a:ext>
            </a:extLst>
          </p:cNvPr>
          <p:cNvSpPr txBox="1"/>
          <p:nvPr/>
        </p:nvSpPr>
        <p:spPr>
          <a:xfrm>
            <a:off x="9254532" y="2784769"/>
            <a:ext cx="242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 – single threaded</a:t>
            </a:r>
          </a:p>
          <a:p>
            <a:r>
              <a:rPr lang="en-US" dirty="0"/>
              <a:t>FTL – sequential</a:t>
            </a:r>
          </a:p>
        </p:txBody>
      </p:sp>
    </p:spTree>
    <p:extLst>
      <p:ext uri="{BB962C8B-B14F-4D97-AF65-F5344CB8AC3E}">
        <p14:creationId xmlns:p14="http://schemas.microsoft.com/office/powerpoint/2010/main" val="240563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04A8-6FD8-4903-9546-C07A9352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F05E9-3C88-48BC-AA1E-DA1590AF53CD}"/>
              </a:ext>
            </a:extLst>
          </p:cNvPr>
          <p:cNvSpPr txBox="1"/>
          <p:nvPr/>
        </p:nvSpPr>
        <p:spPr>
          <a:xfrm>
            <a:off x="934497" y="2134970"/>
            <a:ext cx="248194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Test</a:t>
            </a:r>
          </a:p>
          <a:p>
            <a:pPr marL="342900" indent="-342900">
              <a:buAutoNum type="arabicPeriod"/>
            </a:pPr>
            <a:r>
              <a:rPr lang="en-US" dirty="0"/>
              <a:t>Run </a:t>
            </a:r>
            <a:r>
              <a:rPr lang="en-US" dirty="0" err="1"/>
              <a:t>xPlorer</a:t>
            </a:r>
            <a:r>
              <a:rPr lang="en-US" dirty="0"/>
              <a:t> session</a:t>
            </a:r>
          </a:p>
          <a:p>
            <a:pPr marL="342900" indent="-342900">
              <a:buAutoNum type="arabicPeriod"/>
            </a:pPr>
            <a:r>
              <a:rPr lang="en-US" dirty="0"/>
              <a:t>Run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27E5E-59FE-49B6-8440-C0248E79A8B8}"/>
              </a:ext>
            </a:extLst>
          </p:cNvPr>
          <p:cNvSpPr txBox="1"/>
          <p:nvPr/>
        </p:nvSpPr>
        <p:spPr>
          <a:xfrm>
            <a:off x="4802639" y="2134970"/>
            <a:ext cx="248194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Filter data</a:t>
            </a:r>
          </a:p>
          <a:p>
            <a:pPr marL="342900" indent="-342900">
              <a:buAutoNum type="arabicPeriod"/>
            </a:pPr>
            <a:r>
              <a:rPr lang="en-US" dirty="0"/>
              <a:t>Run python script</a:t>
            </a:r>
          </a:p>
          <a:p>
            <a:pPr marL="342900" indent="-342900">
              <a:buAutoNum type="arabicPeriod"/>
            </a:pPr>
            <a:r>
              <a:rPr lang="en-US" dirty="0"/>
              <a:t>Converts into 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88E0E-4C80-429B-A289-ADD10973F18D}"/>
              </a:ext>
            </a:extLst>
          </p:cNvPr>
          <p:cNvSpPr txBox="1"/>
          <p:nvPr/>
        </p:nvSpPr>
        <p:spPr>
          <a:xfrm>
            <a:off x="8775561" y="2134970"/>
            <a:ext cx="248194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Find delta</a:t>
            </a:r>
          </a:p>
          <a:p>
            <a:pPr marL="342900" indent="-342900">
              <a:buAutoNum type="arabicPeriod"/>
            </a:pPr>
            <a:r>
              <a:rPr lang="en-US" dirty="0"/>
              <a:t>Run python script that calculates each component of FW’s time</a:t>
            </a:r>
          </a:p>
          <a:p>
            <a:pPr marL="342900" indent="-342900">
              <a:buAutoNum type="arabicPeriod"/>
            </a:pPr>
            <a:r>
              <a:rPr lang="en-US" dirty="0"/>
              <a:t>Converts into CSV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65A91-F11D-4540-A5B4-8E9ADDC8D216}"/>
              </a:ext>
            </a:extLst>
          </p:cNvPr>
          <p:cNvSpPr txBox="1"/>
          <p:nvPr/>
        </p:nvSpPr>
        <p:spPr>
          <a:xfrm>
            <a:off x="1167284" y="4509352"/>
            <a:ext cx="248194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Display data</a:t>
            </a:r>
          </a:p>
          <a:p>
            <a:pPr marL="342900" indent="-342900">
              <a:buAutoNum type="arabicPeriod"/>
            </a:pPr>
            <a:r>
              <a:rPr lang="en-US" dirty="0"/>
              <a:t>Import csv to Spotfire to show a stacked bar graph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0825179-2B41-4F5E-B1CD-BD46A1F30DDC}"/>
              </a:ext>
            </a:extLst>
          </p:cNvPr>
          <p:cNvSpPr/>
          <p:nvPr/>
        </p:nvSpPr>
        <p:spPr>
          <a:xfrm>
            <a:off x="3649227" y="2471895"/>
            <a:ext cx="882580" cy="291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86F929-29D4-4446-BD10-210DB133D6AF}"/>
              </a:ext>
            </a:extLst>
          </p:cNvPr>
          <p:cNvSpPr/>
          <p:nvPr/>
        </p:nvSpPr>
        <p:spPr>
          <a:xfrm rot="1068924">
            <a:off x="7615705" y="2586410"/>
            <a:ext cx="882580" cy="291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85C16F2-34D1-4589-B889-B98930C1891D}"/>
              </a:ext>
            </a:extLst>
          </p:cNvPr>
          <p:cNvSpPr/>
          <p:nvPr/>
        </p:nvSpPr>
        <p:spPr>
          <a:xfrm rot="9805135">
            <a:off x="4036910" y="3948970"/>
            <a:ext cx="4528062" cy="35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8D2F6-BC8F-4F8E-834E-3BB021CEE7AA}"/>
              </a:ext>
            </a:extLst>
          </p:cNvPr>
          <p:cNvSpPr txBox="1"/>
          <p:nvPr/>
        </p:nvSpPr>
        <p:spPr>
          <a:xfrm>
            <a:off x="6860923" y="4436291"/>
            <a:ext cx="4183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Improvements?</a:t>
            </a:r>
          </a:p>
          <a:p>
            <a:pPr marL="342900" indent="-342900">
              <a:buAutoNum type="arabicPeriod"/>
            </a:pPr>
            <a:r>
              <a:rPr lang="en-US" dirty="0"/>
              <a:t>Using java plugin in </a:t>
            </a:r>
            <a:r>
              <a:rPr lang="en-US" dirty="0" err="1"/>
              <a:t>xPlorer</a:t>
            </a: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Use global timestamp to link back to original data from test?</a:t>
            </a:r>
          </a:p>
          <a:p>
            <a:pPr marL="342900" indent="-342900">
              <a:buAutoNum type="arabicPeriod"/>
            </a:pPr>
            <a:r>
              <a:rPr lang="en-US" dirty="0"/>
              <a:t>Could parse the data further by linking the PS events to specific offsets using VBA</a:t>
            </a:r>
          </a:p>
        </p:txBody>
      </p:sp>
    </p:spTree>
    <p:extLst>
      <p:ext uri="{BB962C8B-B14F-4D97-AF65-F5344CB8AC3E}">
        <p14:creationId xmlns:p14="http://schemas.microsoft.com/office/powerpoint/2010/main" val="343866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8059-A206-4C52-BD55-C1A5AD2D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F8566-72E1-4C85-881C-15A77420B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053" y="2628425"/>
            <a:ext cx="3765550" cy="28241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8313C-7A03-4D28-A1B1-93AB30D4D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1739" y="2628425"/>
            <a:ext cx="3765551" cy="2824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F51ED-8373-4182-8FCA-A90A56CE2400}"/>
              </a:ext>
            </a:extLst>
          </p:cNvPr>
          <p:cNvSpPr txBox="1"/>
          <p:nvPr/>
        </p:nvSpPr>
        <p:spPr>
          <a:xfrm>
            <a:off x="7387120" y="2157731"/>
            <a:ext cx="282416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Left PC</a:t>
            </a:r>
            <a:r>
              <a:rPr lang="en-US" dirty="0"/>
              <a:t>: captures SET events from informer board </a:t>
            </a:r>
          </a:p>
          <a:p>
            <a:endParaRPr lang="en-US" dirty="0"/>
          </a:p>
          <a:p>
            <a:r>
              <a:rPr lang="en-US" b="1" u="sng" dirty="0"/>
              <a:t>Right PC</a:t>
            </a:r>
            <a:r>
              <a:rPr lang="en-US" dirty="0"/>
              <a:t>: runs </a:t>
            </a:r>
            <a:r>
              <a:rPr lang="en-US" dirty="0" err="1"/>
              <a:t>diskspd</a:t>
            </a:r>
            <a:r>
              <a:rPr lang="en-US" dirty="0"/>
              <a:t> test from Microsoft </a:t>
            </a:r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669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58B6-B0A0-4ED1-9D6C-1D51EADD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A8BE-559F-46D7-BE04-BEDA490B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Are the HW events important “</a:t>
            </a:r>
            <a:r>
              <a:rPr lang="en-US" dirty="0" err="1"/>
              <a:t>HNVMe</a:t>
            </a:r>
            <a:r>
              <a:rPr lang="en-US" dirty="0"/>
              <a:t> descriptor completion”?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Tackling the next part is what do the engineers think will be important. </a:t>
            </a:r>
          </a:p>
          <a:p>
            <a:pPr marL="598932" lvl="1">
              <a:buFontTx/>
              <a:buChar char="-"/>
            </a:pPr>
            <a:r>
              <a:rPr lang="en-US" dirty="0"/>
              <a:t>As seen the stacked graph that has the totals of each component but not each different offset.</a:t>
            </a:r>
          </a:p>
          <a:p>
            <a:pPr marL="0" indent="0">
              <a:buNone/>
            </a:pPr>
            <a:r>
              <a:rPr lang="en-US" dirty="0"/>
              <a:t>3. Should I got more detailed by splitting the PS into its separate VBA?</a:t>
            </a:r>
          </a:p>
          <a:p>
            <a:pPr marL="0" indent="0">
              <a:buNone/>
            </a:pPr>
            <a:r>
              <a:rPr lang="en-US" dirty="0"/>
              <a:t>5. Making the script custom to the engineer, how to make </a:t>
            </a:r>
            <a:r>
              <a:rPr lang="en-US" b="1" dirty="0"/>
              <a:t>config file </a:t>
            </a:r>
            <a:r>
              <a:rPr lang="en-US" dirty="0"/>
              <a:t>where the engineer can pick and choose which events he/she wants to measure?</a:t>
            </a:r>
          </a:p>
        </p:txBody>
      </p:sp>
    </p:spTree>
    <p:extLst>
      <p:ext uri="{BB962C8B-B14F-4D97-AF65-F5344CB8AC3E}">
        <p14:creationId xmlns:p14="http://schemas.microsoft.com/office/powerpoint/2010/main" val="4119774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781D-3B96-4F70-B0AD-E3D1AF29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File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08F4C-DFFD-4A0E-95BE-157D98D7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Trial and Error:</a:t>
            </a:r>
          </a:p>
          <a:p>
            <a:r>
              <a:rPr lang="en-US" sz="1600" dirty="0"/>
              <a:t>- Ways to make config: catch all net using </a:t>
            </a:r>
            <a:r>
              <a:rPr lang="en-US" sz="1600" dirty="0" err="1"/>
              <a:t>cmd</a:t>
            </a:r>
            <a:r>
              <a:rPr lang="en-US" sz="1600" dirty="0"/>
              <a:t> </a:t>
            </a:r>
            <a:r>
              <a:rPr lang="en-US" sz="1600" dirty="0" err="1"/>
              <a:t>idx</a:t>
            </a:r>
            <a:r>
              <a:rPr lang="en-US" sz="1600" dirty="0"/>
              <a:t>, </a:t>
            </a:r>
            <a:r>
              <a:rPr lang="en-US" sz="1600" dirty="0" err="1"/>
              <a:t>vba</a:t>
            </a:r>
            <a:r>
              <a:rPr lang="en-US" sz="1600" dirty="0"/>
              <a:t>, </a:t>
            </a:r>
            <a:r>
              <a:rPr lang="en-US" sz="1600" dirty="0" err="1"/>
              <a:t>fflba</a:t>
            </a:r>
            <a:endParaRPr lang="en-US" sz="1600" dirty="0"/>
          </a:p>
          <a:p>
            <a:pPr lvl="1"/>
            <a:r>
              <a:rPr lang="en-US" sz="1400" dirty="0"/>
              <a:t>&gt; have a start but the end doesn’t work, certain events can’t link </a:t>
            </a:r>
          </a:p>
          <a:p>
            <a:pPr lvl="1"/>
            <a:endParaRPr lang="en-US" sz="1400" dirty="0"/>
          </a:p>
          <a:p>
            <a:pPr lvl="1">
              <a:buFontTx/>
              <a:buChar char="-"/>
            </a:pPr>
            <a:r>
              <a:rPr lang="en-US" sz="1400" dirty="0"/>
              <a:t>Be very specific, ask user for everything, event starts with link</a:t>
            </a:r>
          </a:p>
          <a:p>
            <a:pPr lvl="1">
              <a:buFontTx/>
              <a:buChar char="-"/>
            </a:pPr>
            <a:endParaRPr lang="en-US" sz="1400" dirty="0"/>
          </a:p>
          <a:p>
            <a:pPr lvl="1">
              <a:buFontTx/>
              <a:buChar char="-"/>
            </a:pPr>
            <a:endParaRPr lang="en-US" sz="1400" dirty="0"/>
          </a:p>
          <a:p>
            <a:pPr marL="4572" lvl="1" indent="0">
              <a:buNone/>
            </a:pPr>
            <a:r>
              <a:rPr lang="en-US" sz="1400" dirty="0"/>
              <a:t>using specific </a:t>
            </a:r>
            <a:r>
              <a:rPr lang="en-US" sz="1400" dirty="0" err="1"/>
              <a:t>cmd</a:t>
            </a:r>
            <a:r>
              <a:rPr lang="en-US" sz="1400" dirty="0"/>
              <a:t> index or using “</a:t>
            </a:r>
            <a:r>
              <a:rPr lang="en-US" sz="1400" dirty="0" err="1"/>
              <a:t>cmd</a:t>
            </a:r>
            <a:r>
              <a:rPr lang="en-US" sz="1400" dirty="0"/>
              <a:t> index”</a:t>
            </a:r>
          </a:p>
          <a:p>
            <a:pPr marL="4572" lvl="1" indent="0">
              <a:buNone/>
            </a:pPr>
            <a:endParaRPr lang="en-US" sz="1400" dirty="0"/>
          </a:p>
          <a:p>
            <a:pPr marL="4572" lvl="1" indent="0">
              <a:buNone/>
            </a:pPr>
            <a:r>
              <a:rPr lang="en-US" sz="1400"/>
              <a:t>HW EVENTS ARE HARD TO GENERALIZE!!!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520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1C73-7185-4DB9-8E82-9CD4CD87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xPlorer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5E5D1B-99D2-45A5-9516-325928E01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1988503"/>
            <a:ext cx="2439441" cy="37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0FD5F-2016-426C-9B1F-CC058D69B6CB}"/>
              </a:ext>
            </a:extLst>
          </p:cNvPr>
          <p:cNvSpPr txBox="1"/>
          <p:nvPr/>
        </p:nvSpPr>
        <p:spPr>
          <a:xfrm>
            <a:off x="3829049" y="2157731"/>
            <a:ext cx="67217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xPlorer</a:t>
            </a:r>
            <a:r>
              <a:rPr lang="en-US" dirty="0"/>
              <a:t> to start collecting and converting RWR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Ran </a:t>
            </a:r>
            <a:r>
              <a:rPr lang="en-US" dirty="0" err="1"/>
              <a:t>xbox</a:t>
            </a:r>
            <a:r>
              <a:rPr lang="en-US" dirty="0"/>
              <a:t> test for </a:t>
            </a:r>
            <a:r>
              <a:rPr lang="en-US" b="1" dirty="0"/>
              <a:t>7 mins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xPlorer</a:t>
            </a:r>
            <a:r>
              <a:rPr lang="en-US" dirty="0"/>
              <a:t> took </a:t>
            </a:r>
            <a:r>
              <a:rPr lang="en-US" b="1" dirty="0"/>
              <a:t>3 </a:t>
            </a:r>
            <a:r>
              <a:rPr lang="en-US" b="1" dirty="0" err="1"/>
              <a:t>hrs</a:t>
            </a:r>
            <a:r>
              <a:rPr lang="en-US" b="1" dirty="0"/>
              <a:t> </a:t>
            </a:r>
            <a:r>
              <a:rPr lang="en-US" dirty="0"/>
              <a:t>to translate the RWR files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Produced around </a:t>
            </a:r>
            <a:r>
              <a:rPr lang="en-US" b="1" dirty="0"/>
              <a:t>9,000,000</a:t>
            </a:r>
            <a:r>
              <a:rPr lang="en-US" dirty="0"/>
              <a:t> SET events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/>
              <a:t>xPlorer’s</a:t>
            </a:r>
            <a:r>
              <a:rPr lang="en-US" dirty="0"/>
              <a:t> filter, </a:t>
            </a:r>
            <a:r>
              <a:rPr lang="en-US" b="1" dirty="0"/>
              <a:t>7,000,000</a:t>
            </a:r>
            <a:r>
              <a:rPr lang="en-US" dirty="0"/>
              <a:t> SET events produced in </a:t>
            </a:r>
            <a:r>
              <a:rPr lang="en-US" b="1" dirty="0"/>
              <a:t>1 </a:t>
            </a:r>
            <a:r>
              <a:rPr lang="en-US" b="1" dirty="0" err="1"/>
              <a:t>hr</a:t>
            </a:r>
            <a:endParaRPr lang="en-US" b="1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Like “name like “Command </a:t>
            </a:r>
            <a:r>
              <a:rPr lang="en-US" dirty="0" err="1"/>
              <a:t>Comletion</a:t>
            </a:r>
            <a:r>
              <a:rPr lang="en-US" dirty="0"/>
              <a:t>”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Converting to a csv file </a:t>
            </a:r>
            <a:r>
              <a:rPr lang="en-US" b="1" dirty="0"/>
              <a:t>700mb </a:t>
            </a:r>
            <a:r>
              <a:rPr lang="en-US" dirty="0"/>
              <a:t>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Python takes </a:t>
            </a:r>
            <a:r>
              <a:rPr lang="en-US" b="1" dirty="0"/>
              <a:t>15 seconds </a:t>
            </a:r>
            <a:r>
              <a:rPr lang="en-US" dirty="0"/>
              <a:t>to run </a:t>
            </a:r>
            <a:r>
              <a:rPr lang="en-US" b="1" dirty="0"/>
              <a:t>IOP</a:t>
            </a:r>
            <a:r>
              <a:rPr lang="en-US" dirty="0"/>
              <a:t> script on </a:t>
            </a:r>
            <a:r>
              <a:rPr lang="en-US" b="1" dirty="0"/>
              <a:t>7,000,000 </a:t>
            </a:r>
            <a:r>
              <a:rPr lang="en-US" dirty="0"/>
              <a:t>SET events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Python takes </a:t>
            </a:r>
            <a:r>
              <a:rPr lang="en-US" b="1" dirty="0"/>
              <a:t>49 seconds </a:t>
            </a:r>
            <a:r>
              <a:rPr lang="en-US" dirty="0"/>
              <a:t>to run </a:t>
            </a:r>
            <a:r>
              <a:rPr lang="en-US" b="1" dirty="0"/>
              <a:t>QOS</a:t>
            </a:r>
            <a:r>
              <a:rPr lang="en-US" dirty="0"/>
              <a:t> script on </a:t>
            </a:r>
            <a:r>
              <a:rPr lang="en-US" b="1" dirty="0"/>
              <a:t>7,000,000 </a:t>
            </a:r>
            <a:r>
              <a:rPr lang="en-US" dirty="0"/>
              <a:t>SET events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solution: Using plugin (Java), using </a:t>
            </a:r>
            <a:r>
              <a:rPr lang="en-US" dirty="0" err="1"/>
              <a:t>spotfire</a:t>
            </a:r>
            <a:r>
              <a:rPr lang="en-US" dirty="0"/>
              <a:t> instead of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u="sng" dirty="0"/>
              <a:t>Limitations</a:t>
            </a:r>
            <a:r>
              <a:rPr lang="en-US" sz="1400" dirty="0"/>
              <a:t>: </a:t>
            </a:r>
          </a:p>
          <a:p>
            <a:r>
              <a:rPr lang="en-US" sz="1400" dirty="0"/>
              <a:t>1. SET Event names are not uniform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2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05C9-2E8F-49FF-8175-23058F9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" y="295486"/>
            <a:ext cx="4692016" cy="62060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2D682-FC3B-4222-A440-2E9F531A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619" y="916093"/>
            <a:ext cx="7784762" cy="563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9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119A-3A4A-4C3B-8163-6B03247C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IOPS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B77F3-9C42-49FF-B03B-E9A618E2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12" y="2011680"/>
            <a:ext cx="5712869" cy="3766185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IOPS</a:t>
            </a:r>
          </a:p>
          <a:p>
            <a:pPr>
              <a:buFontTx/>
              <a:buChar char="-"/>
            </a:pPr>
            <a:r>
              <a:rPr lang="en-US" dirty="0"/>
              <a:t>Uses “</a:t>
            </a:r>
            <a:r>
              <a:rPr lang="en-US" dirty="0" err="1"/>
              <a:t>whoami</a:t>
            </a:r>
            <a:r>
              <a:rPr lang="en-US" dirty="0"/>
              <a:t>” flag as markers for each second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sz="2000" dirty="0"/>
              <a:t>Can be refined by using the global timestamp for smaller time units like milliseconds</a:t>
            </a:r>
          </a:p>
          <a:p>
            <a:endParaRPr lang="en-US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dirty="0"/>
              <a:t>*Initially used a data structure to store result but can save space by directly writing to a csv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FD99-E372-465E-BFD0-F430A5E8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2" y="2011679"/>
            <a:ext cx="4612266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0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5EC2-086B-4BAF-97D5-AB994FB1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(simple)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A3E0E-EE66-4522-A951-586354EB6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1966648"/>
            <a:ext cx="4600452" cy="3767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34654-447D-4E6B-9C21-DAB2816DE6D4}"/>
              </a:ext>
            </a:extLst>
          </p:cNvPr>
          <p:cNvSpPr txBox="1"/>
          <p:nvPr/>
        </p:nvSpPr>
        <p:spPr>
          <a:xfrm>
            <a:off x="5737609" y="1966648"/>
            <a:ext cx="4360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Simple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uses the Command Received &amp; Command Completion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Doesn’t include, FE, FTL, PS, HW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1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6DEA-A3A3-4B34-AAA1-93C63B42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(detailed)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FAB2-3654-4BEB-8ED4-75C4824B4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078" y="2011680"/>
            <a:ext cx="4320921" cy="4046220"/>
          </a:xfrm>
        </p:spPr>
        <p:txBody>
          <a:bodyPr/>
          <a:lstStyle/>
          <a:p>
            <a:r>
              <a:rPr lang="en-US" b="1" u="sng" dirty="0"/>
              <a:t>Hard Coded</a:t>
            </a:r>
          </a:p>
          <a:p>
            <a:r>
              <a:rPr lang="en-US" dirty="0"/>
              <a:t>1. </a:t>
            </a:r>
            <a:r>
              <a:rPr lang="en-US" dirty="0" err="1"/>
              <a:t>cmd</a:t>
            </a:r>
            <a:r>
              <a:rPr lang="en-US" dirty="0"/>
              <a:t> rcvd</a:t>
            </a:r>
          </a:p>
          <a:p>
            <a:r>
              <a:rPr lang="en-US" dirty="0"/>
              <a:t>2. descriptor completion</a:t>
            </a:r>
          </a:p>
          <a:p>
            <a:r>
              <a:rPr lang="en-US" dirty="0"/>
              <a:t>3.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err="1"/>
              <a:t>comletion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A425A-B271-4C39-99A2-749A3E72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8" y="2011680"/>
            <a:ext cx="608323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0C55-5869-4030-8868-BAD12954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(detailed)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920D-2169-4B62-A001-D71AD4B5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330" y="2000820"/>
            <a:ext cx="3677070" cy="4006390"/>
          </a:xfrm>
        </p:spPr>
        <p:txBody>
          <a:bodyPr/>
          <a:lstStyle/>
          <a:p>
            <a:r>
              <a:rPr lang="en-US" dirty="0"/>
              <a:t>Looking for SET events with </a:t>
            </a:r>
          </a:p>
          <a:p>
            <a:r>
              <a:rPr lang="en-US" dirty="0"/>
              <a:t>1.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err="1"/>
              <a:t>idx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cmdidx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</a:t>
            </a:r>
          </a:p>
          <a:p>
            <a:r>
              <a:rPr lang="en-US" dirty="0"/>
              <a:t>1. links next PSR: VBA to the current command index </a:t>
            </a:r>
            <a:r>
              <a:rPr lang="en-US" sz="1800" dirty="0"/>
              <a:t>(explained in next slide)</a:t>
            </a:r>
          </a:p>
          <a:p>
            <a:r>
              <a:rPr lang="en-US" dirty="0"/>
              <a:t>2. looks for start of FTL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C4AF-C9EE-495E-81C0-F1C36B37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2" y="2000820"/>
            <a:ext cx="6189728" cy="40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3146-DA5F-47B8-8386-C03DDA21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Scripts: QOS (detailed) continued…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048D6A-48A0-48FD-AE4F-0A3469F0C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62" y="2647156"/>
            <a:ext cx="1034415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F11A5-2362-4238-B609-2A6CDA8D4D08}"/>
              </a:ext>
            </a:extLst>
          </p:cNvPr>
          <p:cNvSpPr txBox="1"/>
          <p:nvPr/>
        </p:nvSpPr>
        <p:spPr>
          <a:xfrm>
            <a:off x="974690" y="5596932"/>
            <a:ext cx="1025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shown above the next VBA’s are connected to the initial PSR host read with the big parameter</a:t>
            </a:r>
          </a:p>
          <a:p>
            <a:r>
              <a:rPr lang="en-US" dirty="0"/>
              <a:t>IN SEQUENCIAL ORDER</a:t>
            </a:r>
          </a:p>
        </p:txBody>
      </p:sp>
    </p:spTree>
    <p:extLst>
      <p:ext uri="{BB962C8B-B14F-4D97-AF65-F5344CB8AC3E}">
        <p14:creationId xmlns:p14="http://schemas.microsoft.com/office/powerpoint/2010/main" val="353924838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1698</TotalTime>
  <Words>708</Words>
  <Application>Microsoft Office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 Light</vt:lpstr>
      <vt:lpstr>Wingdings</vt:lpstr>
      <vt:lpstr>Metropolitan</vt:lpstr>
      <vt:lpstr>Calypso X Performance</vt:lpstr>
      <vt:lpstr>Test Environment</vt:lpstr>
      <vt:lpstr>xPlorer</vt:lpstr>
      <vt:lpstr>Example session</vt:lpstr>
      <vt:lpstr>Scripts: IOPS</vt:lpstr>
      <vt:lpstr>Scripts: QOS (simple)</vt:lpstr>
      <vt:lpstr>Scripts: QOS (detailed)</vt:lpstr>
      <vt:lpstr>Scripts: QOS (detailed) continued…</vt:lpstr>
      <vt:lpstr>Scripts: QOS (detailed) continued…</vt:lpstr>
      <vt:lpstr>Scripts: QOS (detailed) continued…</vt:lpstr>
      <vt:lpstr>Scripts: QOS (detailed) continued…</vt:lpstr>
      <vt:lpstr>Result of Scripts: IOPS</vt:lpstr>
      <vt:lpstr>Result of Scripts: QOS</vt:lpstr>
      <vt:lpstr>Considerations in regards to Graphs</vt:lpstr>
      <vt:lpstr>Result of Scripts: QOS (detailed)</vt:lpstr>
      <vt:lpstr>Result of Scripts: QOS (detailed) continued…</vt:lpstr>
      <vt:lpstr>Result of Scripts: QOS (detailed) continued…</vt:lpstr>
      <vt:lpstr>Understanding</vt:lpstr>
      <vt:lpstr>Current Methodology</vt:lpstr>
      <vt:lpstr>Questions I have</vt:lpstr>
      <vt:lpstr>Config File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Calypso X Performance</dc:title>
  <dc:creator>John Kang</dc:creator>
  <cp:lastModifiedBy>John Kang</cp:lastModifiedBy>
  <cp:revision>47</cp:revision>
  <dcterms:created xsi:type="dcterms:W3CDTF">2019-07-02T16:33:00Z</dcterms:created>
  <dcterms:modified xsi:type="dcterms:W3CDTF">2019-07-09T00:12:26Z</dcterms:modified>
</cp:coreProperties>
</file>